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1" r:id="rId4"/>
    <p:sldId id="262" r:id="rId5"/>
    <p:sldId id="270" r:id="rId6"/>
    <p:sldId id="258" r:id="rId7"/>
    <p:sldId id="259" r:id="rId8"/>
    <p:sldId id="268" r:id="rId9"/>
    <p:sldId id="274" r:id="rId10"/>
    <p:sldId id="261" r:id="rId11"/>
    <p:sldId id="263" r:id="rId12"/>
    <p:sldId id="264" r:id="rId13"/>
    <p:sldId id="260" r:id="rId14"/>
    <p:sldId id="265" r:id="rId15"/>
    <p:sldId id="267" r:id="rId16"/>
    <p:sldId id="269" r:id="rId17"/>
    <p:sldId id="266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u-HU" smtClean="0"/>
              <a:t>Tanácsok a portfólió készítéshez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D0CAA-6A26-470A-A8CD-3E877BDDFCA2}" type="datetimeFigureOut">
              <a:rPr lang="hu-HU" smtClean="0"/>
              <a:t>2014.10.15.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 smtClean="0"/>
              <a:t>Kertai Helga - Városmajori Gimnázium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CCB0B-F230-4A27-8DE7-01E7F2618C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834751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u-HU" smtClean="0"/>
              <a:t>Tanácsok a portfólió készítéshez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CD93E-8DB0-4FCF-8635-8DB31348FD4D}" type="datetimeFigureOut">
              <a:rPr lang="hu-HU" smtClean="0"/>
              <a:t>2014.10.15.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 smtClean="0"/>
              <a:t>Kertai Helga - Városmajori Gimnázium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5B140-5CDF-48F3-B17C-16A3A07131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02005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B140-5CDF-48F3-B17C-16A3A0713196}" type="slidenum">
              <a:rPr lang="hu-HU" smtClean="0"/>
              <a:t>13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E6526A-4069-47ED-9C59-916774C2DA64}" type="datetime1">
              <a:rPr lang="hu-HU" smtClean="0"/>
              <a:t>2014.10.15.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smtClean="0"/>
              <a:t>Kertai Helga - Városmajori Gimnázium</a:t>
            </a:r>
            <a:endParaRPr lang="hu-HU"/>
          </a:p>
        </p:txBody>
      </p:sp>
      <p:sp>
        <p:nvSpPr>
          <p:cNvPr id="7" name="Élőfej hely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hu-HU" smtClean="0"/>
              <a:t>Tanácsok a portfólió készítéshez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671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 latinLnBrk="0">
              <a:defRPr lang="hu-HU" sz="4400" cap="all" baseline="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hu-HU" sz="1800"/>
            </a:lvl1pPr>
            <a:lvl2pPr marL="457200" indent="0" algn="ctr" latinLnBrk="0">
              <a:buNone/>
              <a:defRPr lang="hu-HU" sz="2000"/>
            </a:lvl2pPr>
            <a:lvl3pPr marL="914400" indent="0" algn="ctr" latinLnBrk="0">
              <a:buNone/>
              <a:defRPr lang="hu-HU" sz="1800"/>
            </a:lvl3pPr>
            <a:lvl4pPr marL="1371600" indent="0" algn="ctr" latinLnBrk="0">
              <a:buNone/>
              <a:defRPr lang="hu-HU" sz="1600"/>
            </a:lvl4pPr>
            <a:lvl5pPr marL="1828800" indent="0" algn="ctr" latinLnBrk="0">
              <a:buNone/>
              <a:defRPr lang="hu-HU" sz="1600"/>
            </a:lvl5pPr>
            <a:lvl6pPr marL="2286000" indent="0" algn="ctr" latinLnBrk="0">
              <a:buNone/>
              <a:defRPr lang="hu-HU" sz="1600"/>
            </a:lvl6pPr>
            <a:lvl7pPr marL="2743200" indent="0" algn="ctr" latinLnBrk="0">
              <a:buNone/>
              <a:defRPr lang="hu-HU" sz="1600"/>
            </a:lvl7pPr>
            <a:lvl8pPr marL="3200400" indent="0" algn="ctr" latinLnBrk="0">
              <a:buNone/>
              <a:defRPr lang="hu-HU" sz="1600"/>
            </a:lvl8pPr>
            <a:lvl9pPr marL="3657600" indent="0" algn="ctr" latinLnBrk="0">
              <a:buNone/>
              <a:defRPr lang="hu-HU"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AD91CE-B582-4952-8795-FFD2688C06D9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‹#›</a:t>
            </a:fld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hu-HU"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 latinLnBrk="0">
              <a:buNone/>
              <a:defRPr lang="hu-HU" sz="2000"/>
            </a:lvl1pPr>
            <a:lvl2pPr marL="457200" indent="0" latinLnBrk="0">
              <a:buNone/>
              <a:defRPr lang="hu-HU" sz="2800"/>
            </a:lvl2pPr>
            <a:lvl3pPr marL="914400" indent="0" latinLnBrk="0">
              <a:buNone/>
              <a:defRPr lang="hu-HU" sz="2400"/>
            </a:lvl3pPr>
            <a:lvl4pPr marL="1371600" indent="0" latinLnBrk="0">
              <a:buNone/>
              <a:defRPr lang="hu-HU" sz="2000"/>
            </a:lvl4pPr>
            <a:lvl5pPr marL="1828800" indent="0" latinLnBrk="0">
              <a:buNone/>
              <a:defRPr lang="hu-HU" sz="2000"/>
            </a:lvl5pPr>
            <a:lvl6pPr marL="2286000" indent="0" latinLnBrk="0">
              <a:buNone/>
              <a:defRPr lang="hu-HU" sz="2000"/>
            </a:lvl6pPr>
            <a:lvl7pPr marL="2743200" indent="0" latinLnBrk="0">
              <a:buNone/>
              <a:defRPr lang="hu-HU" sz="2000"/>
            </a:lvl7pPr>
            <a:lvl8pPr marL="3200400" indent="0" latinLnBrk="0">
              <a:buNone/>
              <a:defRPr lang="hu-HU" sz="2000"/>
            </a:lvl8pPr>
            <a:lvl9pPr marL="3657600" indent="0" latinLnBrk="0">
              <a:buNone/>
              <a:defRPr lang="hu-HU" sz="2000"/>
            </a:lvl9pPr>
          </a:lstStyle>
          <a:p>
            <a:r>
              <a:rPr lang="hu-HU" dirty="0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hu-HU" sz="1800"/>
            </a:lvl1pPr>
            <a:lvl2pPr marL="457200" indent="0" latinLnBrk="0">
              <a:buNone/>
              <a:defRPr lang="hu-HU" sz="1400"/>
            </a:lvl2pPr>
            <a:lvl3pPr marL="914400" indent="0" latinLnBrk="0">
              <a:buNone/>
              <a:defRPr lang="hu-HU" sz="1200"/>
            </a:lvl3pPr>
            <a:lvl4pPr marL="1371600" indent="0" latinLnBrk="0">
              <a:buNone/>
              <a:defRPr lang="hu-HU" sz="1000"/>
            </a:lvl4pPr>
            <a:lvl5pPr marL="1828800" indent="0" latinLnBrk="0">
              <a:buNone/>
              <a:defRPr lang="hu-HU" sz="1000"/>
            </a:lvl5pPr>
            <a:lvl6pPr marL="2286000" indent="0" latinLnBrk="0">
              <a:buNone/>
              <a:defRPr lang="hu-HU" sz="1000"/>
            </a:lvl6pPr>
            <a:lvl7pPr marL="2743200" indent="0" latinLnBrk="0">
              <a:buNone/>
              <a:defRPr lang="hu-HU" sz="1000"/>
            </a:lvl7pPr>
            <a:lvl8pPr marL="3200400" indent="0" latinLnBrk="0">
              <a:buNone/>
              <a:defRPr lang="hu-HU" sz="1000"/>
            </a:lvl8pPr>
            <a:lvl9pPr marL="3657600" indent="0" latinLnBrk="0">
              <a:buNone/>
              <a:defRPr lang="hu-HU"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70583D-0EF8-4045-83BE-43E02892D1CF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AB3714-2EF2-48E1-B4EF-8F96C3D9F66C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D0067-58E7-4B2E-88D8-278B93CCD8D0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‹#›</a:t>
            </a:fld>
            <a:endParaRPr lang="hu-HU" dirty="0"/>
          </a:p>
        </p:txBody>
      </p:sp>
      <p:grpSp>
        <p:nvGrpSpPr>
          <p:cNvPr id="7" name="Csoport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Egyenes összekötő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7FE137-4D5C-4C1E-AB1D-0C487345A8DD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Csoport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Egyenes összekötő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Csoport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Egyenes összekötő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églalap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 latinLnBrk="0">
              <a:defRPr lang="hu-HU" sz="4400" cap="all" baseline="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hu-HU" sz="1800"/>
            </a:lvl1pPr>
            <a:lvl2pPr marL="457200" indent="0" algn="ctr" latinLnBrk="0">
              <a:buNone/>
              <a:defRPr lang="hu-HU" sz="2000"/>
            </a:lvl2pPr>
            <a:lvl3pPr marL="914400" indent="0" algn="ctr" latinLnBrk="0">
              <a:buNone/>
              <a:defRPr lang="hu-HU" sz="1800"/>
            </a:lvl3pPr>
            <a:lvl4pPr marL="1371600" indent="0" algn="ctr" latinLnBrk="0">
              <a:buNone/>
              <a:defRPr lang="hu-HU" sz="1600"/>
            </a:lvl4pPr>
            <a:lvl5pPr marL="1828800" indent="0" algn="ctr" latinLnBrk="0">
              <a:buNone/>
              <a:defRPr lang="hu-HU" sz="1600"/>
            </a:lvl5pPr>
            <a:lvl6pPr marL="2286000" indent="0" algn="ctr" latinLnBrk="0">
              <a:buNone/>
              <a:defRPr lang="hu-HU" sz="1600"/>
            </a:lvl6pPr>
            <a:lvl7pPr marL="2743200" indent="0" algn="ctr" latinLnBrk="0">
              <a:buNone/>
              <a:defRPr lang="hu-HU" sz="1600"/>
            </a:lvl7pPr>
            <a:lvl8pPr marL="3200400" indent="0" algn="ctr" latinLnBrk="0">
              <a:buNone/>
              <a:defRPr lang="hu-HU" sz="1600"/>
            </a:lvl8pPr>
            <a:lvl9pPr marL="3657600" indent="0" algn="ctr" latinLnBrk="0">
              <a:buNone/>
              <a:defRPr lang="hu-HU"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Kép helye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hu-HU"/>
            </a:lvl1pPr>
          </a:lstStyle>
          <a:p>
            <a:r>
              <a:rPr lang="hu-HU" dirty="0" smtClean="0"/>
              <a:t>Kép beszúrásához kattintson az ikonra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Csoport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Egyenes összekötő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gyenes összekötő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églalap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11" name="Csoport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Egyenes összekötő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gyenes összekötő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 latinLnBrk="0">
              <a:defRPr lang="hu-HU" sz="4400" cap="all" baseline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hu-HU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hu-H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hu-H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hu-H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hu-H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hu-H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hu-H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hu-H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hu-H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B7FCA6-4CAD-43E0-941B-E1B775F22DAA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‹#›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 latinLnBrk="0">
              <a:defRPr lang="hu-HU"/>
            </a:lvl5pPr>
            <a:lvl6pPr latinLnBrk="0">
              <a:defRPr lang="hu-HU"/>
            </a:lvl6pPr>
            <a:lvl7pPr latinLnBrk="0">
              <a:defRPr lang="hu-HU"/>
            </a:lvl7pPr>
            <a:lvl8pPr latinLnBrk="0">
              <a:defRPr lang="hu-HU"/>
            </a:lvl8pPr>
            <a:lvl9pPr latinLnBrk="0">
              <a:defRPr lang="hu-HU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 latinLnBrk="0">
              <a:defRPr lang="hu-HU"/>
            </a:lvl5pPr>
            <a:lvl6pPr latinLnBrk="0">
              <a:defRPr lang="hu-HU"/>
            </a:lvl6pPr>
            <a:lvl7pPr latinLnBrk="0">
              <a:defRPr lang="hu-HU"/>
            </a:lvl7pPr>
            <a:lvl8pPr latinLnBrk="0">
              <a:defRPr lang="hu-HU"/>
            </a:lvl8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A2C2DD-A9A3-4FA3-8EB0-E2D9CCCD525A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hu-HU" sz="2400" b="1"/>
            </a:lvl1pPr>
            <a:lvl2pPr marL="457200" indent="0" latinLnBrk="0">
              <a:buNone/>
              <a:defRPr lang="hu-HU" sz="2000" b="1"/>
            </a:lvl2pPr>
            <a:lvl3pPr marL="914400" indent="0" latinLnBrk="0">
              <a:buNone/>
              <a:defRPr lang="hu-HU" sz="1800" b="1"/>
            </a:lvl3pPr>
            <a:lvl4pPr marL="1371600" indent="0" latinLnBrk="0">
              <a:buNone/>
              <a:defRPr lang="hu-HU" sz="1600" b="1"/>
            </a:lvl4pPr>
            <a:lvl5pPr marL="1828800" indent="0" latinLnBrk="0">
              <a:buNone/>
              <a:defRPr lang="hu-HU" sz="1600" b="1"/>
            </a:lvl5pPr>
            <a:lvl6pPr marL="2286000" indent="0" latinLnBrk="0">
              <a:buNone/>
              <a:defRPr lang="hu-HU" sz="1600" b="1"/>
            </a:lvl6pPr>
            <a:lvl7pPr marL="2743200" indent="0" latinLnBrk="0">
              <a:buNone/>
              <a:defRPr lang="hu-HU" sz="1600" b="1"/>
            </a:lvl7pPr>
            <a:lvl8pPr marL="3200400" indent="0" latinLnBrk="0">
              <a:buNone/>
              <a:defRPr lang="hu-HU" sz="1600" b="1"/>
            </a:lvl8pPr>
            <a:lvl9pPr marL="3657600" indent="0" latinLnBrk="0">
              <a:buNone/>
              <a:defRPr lang="hu-HU"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hu-HU" sz="2400" b="1"/>
            </a:lvl1pPr>
            <a:lvl2pPr marL="457200" indent="0" latinLnBrk="0">
              <a:buNone/>
              <a:defRPr lang="hu-HU" sz="2000" b="1"/>
            </a:lvl2pPr>
            <a:lvl3pPr marL="914400" indent="0" latinLnBrk="0">
              <a:buNone/>
              <a:defRPr lang="hu-HU" sz="1800" b="1"/>
            </a:lvl3pPr>
            <a:lvl4pPr marL="1371600" indent="0" latinLnBrk="0">
              <a:buNone/>
              <a:defRPr lang="hu-HU" sz="1600" b="1"/>
            </a:lvl4pPr>
            <a:lvl5pPr marL="1828800" indent="0" latinLnBrk="0">
              <a:buNone/>
              <a:defRPr lang="hu-HU" sz="1600" b="1"/>
            </a:lvl5pPr>
            <a:lvl6pPr marL="2286000" indent="0" latinLnBrk="0">
              <a:buNone/>
              <a:defRPr lang="hu-HU" sz="1600" b="1"/>
            </a:lvl6pPr>
            <a:lvl7pPr marL="2743200" indent="0" latinLnBrk="0">
              <a:buNone/>
              <a:defRPr lang="hu-HU" sz="1600" b="1"/>
            </a:lvl7pPr>
            <a:lvl8pPr marL="3200400" indent="0" latinLnBrk="0">
              <a:buNone/>
              <a:defRPr lang="hu-HU" sz="1600" b="1"/>
            </a:lvl8pPr>
            <a:lvl9pPr marL="3657600" indent="0" latinLnBrk="0">
              <a:buNone/>
              <a:defRPr lang="hu-HU"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6CAA3-2A06-4092-A81C-E631A59206D1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DD3B48-28AC-4069-9574-B72B8887AF36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E632A-6A64-4100-BAB7-63691712C9E7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hu-HU"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 latinLnBrk="0">
              <a:defRPr lang="hu-HU" sz="2000"/>
            </a:lvl1pPr>
            <a:lvl2pPr latinLnBrk="0">
              <a:defRPr lang="hu-HU" sz="1600"/>
            </a:lvl2pPr>
            <a:lvl3pPr latinLnBrk="0">
              <a:defRPr lang="hu-HU" sz="1600"/>
            </a:lvl3pPr>
            <a:lvl4pPr latinLnBrk="0">
              <a:defRPr lang="hu-HU" sz="1400"/>
            </a:lvl4pPr>
            <a:lvl5pPr latinLnBrk="0">
              <a:defRPr lang="hu-HU" sz="1400"/>
            </a:lvl5pPr>
            <a:lvl6pPr latinLnBrk="0">
              <a:defRPr lang="hu-HU" sz="1400"/>
            </a:lvl6pPr>
            <a:lvl7pPr latinLnBrk="0">
              <a:defRPr lang="hu-HU" sz="1400"/>
            </a:lvl7pPr>
            <a:lvl8pPr latinLnBrk="0">
              <a:defRPr lang="hu-HU" sz="1400"/>
            </a:lvl8pPr>
            <a:lvl9pPr latinLnBrk="0">
              <a:defRPr lang="hu-HU"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hu-HU" sz="1800"/>
            </a:lvl1pPr>
            <a:lvl2pPr marL="457200" indent="0" latinLnBrk="0">
              <a:buNone/>
              <a:defRPr lang="hu-HU" sz="1400"/>
            </a:lvl2pPr>
            <a:lvl3pPr marL="914400" indent="0" latinLnBrk="0">
              <a:buNone/>
              <a:defRPr lang="hu-HU" sz="1200"/>
            </a:lvl3pPr>
            <a:lvl4pPr marL="1371600" indent="0" latinLnBrk="0">
              <a:buNone/>
              <a:defRPr lang="hu-HU" sz="1000"/>
            </a:lvl4pPr>
            <a:lvl5pPr marL="1828800" indent="0" latinLnBrk="0">
              <a:buNone/>
              <a:defRPr lang="hu-HU" sz="1000"/>
            </a:lvl5pPr>
            <a:lvl6pPr marL="2286000" indent="0" latinLnBrk="0">
              <a:buNone/>
              <a:defRPr lang="hu-HU" sz="1000"/>
            </a:lvl6pPr>
            <a:lvl7pPr marL="2743200" indent="0" latinLnBrk="0">
              <a:buNone/>
              <a:defRPr lang="hu-HU" sz="1000"/>
            </a:lvl7pPr>
            <a:lvl8pPr marL="3200400" indent="0" latinLnBrk="0">
              <a:buNone/>
              <a:defRPr lang="hu-HU" sz="1000"/>
            </a:lvl8pPr>
            <a:lvl9pPr marL="3657600" indent="0" latinLnBrk="0">
              <a:buNone/>
              <a:defRPr lang="hu-HU"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82B500-7E9A-4D84-84B8-4318C34A827F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őrzője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  <a:p>
            <a:pPr lvl="5"/>
            <a:r>
              <a:rPr lang="hu-HU"/>
              <a:t>Hatodik szint</a:t>
            </a:r>
          </a:p>
          <a:p>
            <a:pPr lvl="6"/>
            <a:r>
              <a:rPr lang="hu-HU"/>
              <a:t>Hetedik szint</a:t>
            </a:r>
          </a:p>
          <a:p>
            <a:pPr lvl="7"/>
            <a:r>
              <a:rPr lang="hu-HU"/>
              <a:t>Nyolcadik szint</a:t>
            </a:r>
          </a:p>
          <a:p>
            <a:pPr lvl="8"/>
            <a:r>
              <a:rPr lang="hu-HU"/>
              <a:t>Kilencedik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latinLnBrk="0">
              <a:defRPr lang="hu-H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503B92F-C255-43B6-ADE7-06119657BC38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latinLnBrk="0">
              <a:defRPr lang="hu-H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latinLnBrk="0">
              <a:defRPr lang="hu-H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64735316-37D6-4B14-B6DD-FC387CA607D2}" type="slidenum">
              <a:rPr lang="hu-HU" smtClean="0"/>
              <a:t>‹#›</a:t>
            </a:fld>
            <a:endParaRPr lang="hu-HU" dirty="0"/>
          </a:p>
        </p:txBody>
      </p:sp>
      <p:grpSp>
        <p:nvGrpSpPr>
          <p:cNvPr id="15" name="Csoport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Egyenes összekötő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hu-HU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hu-HU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hu-HU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hu-HU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hu-HU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u-HU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u-HU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u-HU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u-HU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8675" y="2636912"/>
            <a:ext cx="6047581" cy="1874874"/>
          </a:xfrm>
        </p:spPr>
        <p:txBody>
          <a:bodyPr/>
          <a:lstStyle/>
          <a:p>
            <a:r>
              <a:rPr lang="hu-HU" dirty="0" smtClean="0"/>
              <a:t>Tanácsok a portfólió </a:t>
            </a:r>
            <a:r>
              <a:rPr lang="hu-HU" dirty="0" smtClean="0"/>
              <a:t>készítéséhez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99592" y="4869160"/>
            <a:ext cx="7572376" cy="717415"/>
          </a:xfrm>
        </p:spPr>
        <p:txBody>
          <a:bodyPr/>
          <a:lstStyle/>
          <a:p>
            <a:r>
              <a:rPr lang="hu-HU" dirty="0" smtClean="0"/>
              <a:t>Kertai Helga</a:t>
            </a:r>
          </a:p>
          <a:p>
            <a:r>
              <a:rPr lang="hu-HU" dirty="0" smtClean="0"/>
              <a:t>Városmajori Gimnázium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6C10-AC15-46F8-8AED-C5390E5F291B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1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55081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4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AMIT AZ ÓRATARTÁS KÖZBEN NEMIGEN LEHET BIZONYÍTANI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92" y="2708920"/>
            <a:ext cx="4025670" cy="2304256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hu-HU" dirty="0" smtClean="0"/>
              <a:t>7. </a:t>
            </a:r>
            <a:r>
              <a:rPr lang="hu-HU" b="1" dirty="0" smtClean="0">
                <a:solidFill>
                  <a:schemeClr val="accent1"/>
                </a:solidFill>
              </a:rPr>
              <a:t>Kommunikáció és szakmai együttműködés, problémamegoldás</a:t>
            </a:r>
          </a:p>
          <a:p>
            <a:pPr algn="just"/>
            <a:r>
              <a:rPr lang="hu-HU" dirty="0" smtClean="0">
                <a:solidFill>
                  <a:schemeClr val="accent1"/>
                </a:solidFill>
              </a:rPr>
              <a:t>Minden partner (szülő, szaktanácsadó,intézményvezető, kollégák, szakmai partnerek, szervezetek)</a:t>
            </a:r>
          </a:p>
          <a:p>
            <a:pPr algn="just"/>
            <a:r>
              <a:rPr lang="hu-HU" dirty="0" smtClean="0">
                <a:solidFill>
                  <a:schemeClr val="accent1"/>
                </a:solidFill>
              </a:rPr>
              <a:t>Online kapcsolattartás</a:t>
            </a:r>
          </a:p>
          <a:p>
            <a:pPr algn="just"/>
            <a:r>
              <a:rPr lang="hu-HU" dirty="0" smtClean="0">
                <a:solidFill>
                  <a:schemeClr val="accent1"/>
                </a:solidFill>
              </a:rPr>
              <a:t>Megbeszélések, rendezvények,  viták, értekezletek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4C57-0D7C-4F53-8102-D19E242CA476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283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AMIT AZ ÓRATARTÁS KÖZBEN NEMIGEN LEHET BIZONYÍTANI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36912"/>
            <a:ext cx="3133789" cy="2304256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accent1"/>
                </a:solidFill>
              </a:rPr>
              <a:t>8.  Elkötelezettség és szakmai felelősségvállalás a szakmai fejlődésért</a:t>
            </a:r>
            <a:endParaRPr lang="hu-HU" b="1" dirty="0">
              <a:solidFill>
                <a:schemeClr val="accent1"/>
              </a:solidFill>
            </a:endParaRPr>
          </a:p>
          <a:p>
            <a:pPr algn="just"/>
            <a:r>
              <a:rPr lang="hu-HU" dirty="0" smtClean="0">
                <a:solidFill>
                  <a:schemeClr val="accent1"/>
                </a:solidFill>
              </a:rPr>
              <a:t>Rendszeresen tájékozódik a szaktárgyára és a pedagógiára vonatkozó legújabb eredményekről</a:t>
            </a:r>
            <a:endParaRPr lang="hu-HU" dirty="0">
              <a:solidFill>
                <a:schemeClr val="accent1"/>
              </a:solidFill>
            </a:endParaRPr>
          </a:p>
          <a:p>
            <a:pPr algn="just"/>
            <a:r>
              <a:rPr lang="hu-HU" dirty="0">
                <a:solidFill>
                  <a:schemeClr val="accent1"/>
                </a:solidFill>
              </a:rPr>
              <a:t>Online kapcsolattartás</a:t>
            </a:r>
          </a:p>
          <a:p>
            <a:pPr algn="just"/>
            <a:r>
              <a:rPr lang="hu-HU" dirty="0" smtClean="0">
                <a:solidFill>
                  <a:schemeClr val="accent1"/>
                </a:solidFill>
              </a:rPr>
              <a:t>Digitális tananyagok – tájékozódás</a:t>
            </a:r>
          </a:p>
          <a:p>
            <a:pPr algn="just"/>
            <a:r>
              <a:rPr lang="hu-HU" dirty="0" smtClean="0">
                <a:solidFill>
                  <a:schemeClr val="accent1"/>
                </a:solidFill>
              </a:rPr>
              <a:t>Továbbképzések</a:t>
            </a:r>
          </a:p>
          <a:p>
            <a:pPr algn="just"/>
            <a:r>
              <a:rPr lang="hu-HU" dirty="0" smtClean="0">
                <a:solidFill>
                  <a:schemeClr val="accent1"/>
                </a:solidFill>
              </a:rPr>
              <a:t>Innovációk, pályázatok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A486-3A49-4D26-9E1E-4A80976622B7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840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AMIT AZ ÓRATARTÁS KÖZBEN NEMIGEN LEHET BIZONYÍTANI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14" y="1870952"/>
            <a:ext cx="3241077" cy="3574272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/>
                </a:solidFill>
              </a:rPr>
              <a:t>A tanulók személyiségét sokoldalúan tárja fel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/>
                </a:solidFill>
              </a:rPr>
              <a:t>Szakember segítségét kéri tanulási nehézség, személyiség-fejlődési probléma esetén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/>
                </a:solidFill>
              </a:rPr>
              <a:t>Eltérő kulturális háttér kezelése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/>
                </a:solidFill>
              </a:rPr>
              <a:t>Konfliktusok felismerése, kezelése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/>
                </a:solidFill>
              </a:rPr>
              <a:t>Közösségfejlesztés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/>
                </a:solidFill>
              </a:rPr>
              <a:t>Online közösségeket hoz létre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0748-AC67-4D90-84A1-9D124F320081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45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PROBLÉMA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5">
                    <a:lumMod val="75000"/>
                  </a:schemeClr>
                </a:solidFill>
              </a:rPr>
              <a:t>A minősítés évében milyen csoportjaink lesznek?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5">
                    <a:lumMod val="75000"/>
                  </a:schemeClr>
                </a:solidFill>
              </a:rPr>
              <a:t>A választás a KH dolga.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5">
                    <a:lumMod val="75000"/>
                  </a:schemeClr>
                </a:solidFill>
              </a:rPr>
              <a:t>Az órán bármi történhet!</a:t>
            </a:r>
            <a:endParaRPr lang="hu-H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24" y="2132856"/>
            <a:ext cx="4446590" cy="3024335"/>
          </a:xfrm>
        </p:spPr>
      </p:pic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0678-AF0A-48C7-872D-501FB2E2D37F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301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LEHET, HOGY OLYAN ÓRÁT TARTUNK, HOGY NEHÉZ LESZ BIZONYÍTANI: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358728"/>
            <a:ext cx="2286865" cy="2275655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Tantárgyi koncentráció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Gyakorlati alkalmazások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Online információk befogadásának, feldolgozásának, továbbadásának etikus módja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Szociális tanulásban rejlő lehetőségek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Önálló tanuláshoz  szükséges eszközöket biztosít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Tanulási stratégiák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IKT eszközök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Óráin harmonikus légkört teremt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Értékelés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B500-7E9A-4D84-84B8-4318C34A827F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14</a:t>
            </a:fld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05064"/>
            <a:ext cx="2800273" cy="209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7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MENEKÜLÉSI LEHETŐSÉG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(Tanmenet)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Tematikus terv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Óraterv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Tanóra bevezetése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Tanóra utáni reflexió</a:t>
            </a:r>
          </a:p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Portfólió - védés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Szakmai beszélgetés</a:t>
            </a:r>
          </a:p>
          <a:p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B500-7E9A-4D84-84B8-4318C34A827F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15</a:t>
            </a:fld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6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 numCol="1"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hu-HU" sz="2900" u="sng" dirty="0" smtClean="0">
                <a:solidFill>
                  <a:schemeClr val="accent1">
                    <a:lumMod val="75000"/>
                  </a:schemeClr>
                </a:solidFill>
              </a:rPr>
              <a:t>Tematikus tervben, óratervekben </a:t>
            </a:r>
            <a:r>
              <a:rPr lang="hu-HU" sz="2900" u="sng" dirty="0" smtClean="0">
                <a:solidFill>
                  <a:srgbClr val="FF0000"/>
                </a:solidFill>
              </a:rPr>
              <a:t>(tanmenet)</a:t>
            </a:r>
            <a:r>
              <a:rPr lang="hu-HU" sz="2900" u="sng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hu-HU" sz="2900" dirty="0" smtClean="0">
                <a:solidFill>
                  <a:schemeClr val="accent1">
                    <a:lumMod val="75000"/>
                  </a:schemeClr>
                </a:solidFill>
              </a:rPr>
              <a:t>változatos módszerek, digitális anyagok, óraszervezés, szociális tanulási formák, feladatlapok, IKT </a:t>
            </a:r>
          </a:p>
          <a:p>
            <a:pPr>
              <a:lnSpc>
                <a:spcPct val="170000"/>
              </a:lnSpc>
            </a:pPr>
            <a:endParaRPr lang="hu-HU" sz="29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70000"/>
              </a:lnSpc>
            </a:pPr>
            <a:endParaRPr lang="hu-HU" sz="29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u="sng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hu-HU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581128"/>
            <a:ext cx="2181225" cy="20955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8640"/>
            <a:ext cx="2933700" cy="155257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MEGELŐZÉS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u="sng" dirty="0">
                <a:solidFill>
                  <a:schemeClr val="accent1">
                    <a:lumMod val="75000"/>
                  </a:schemeClr>
                </a:solidFill>
              </a:rPr>
              <a:t>Egyéb dokumentumok: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Osztályfőnökség, kapcsolattartás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IKT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Különleges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bánásmód (tehetséggondozás)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Szakértői munka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Szaktanácsadói munka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Érettségi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Tankönyvírás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Rendezvények szervezése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Tantestületben végzett munka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Továbbképzések végzése, tartása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Publikációk, előadások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E137-4D5C-4C1E-AB1D-0C487345A8DD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16</a:t>
            </a:fld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 rot="1018757">
            <a:off x="5733561" y="3482504"/>
            <a:ext cx="3058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1"/>
                </a:solidFill>
              </a:rPr>
              <a:t>Volt tanítványok</a:t>
            </a:r>
          </a:p>
          <a:p>
            <a:r>
              <a:rPr lang="hu-HU" b="1" dirty="0" smtClean="0">
                <a:solidFill>
                  <a:schemeClr val="accent1"/>
                </a:solidFill>
              </a:rPr>
              <a:t>Szülők</a:t>
            </a:r>
          </a:p>
          <a:p>
            <a:r>
              <a:rPr lang="hu-HU" b="1" dirty="0" smtClean="0">
                <a:solidFill>
                  <a:schemeClr val="accent1"/>
                </a:solidFill>
              </a:rPr>
              <a:t>Ajánlás</a:t>
            </a:r>
          </a:p>
          <a:p>
            <a:r>
              <a:rPr lang="hu-HU" b="1" dirty="0" smtClean="0">
                <a:solidFill>
                  <a:schemeClr val="accent1"/>
                </a:solidFill>
              </a:rPr>
              <a:t>Hospitálási jegyzőkönyv</a:t>
            </a:r>
          </a:p>
        </p:txBody>
      </p:sp>
    </p:spTree>
    <p:extLst>
      <p:ext uri="{BB962C8B-B14F-4D97-AF65-F5344CB8AC3E}">
        <p14:creationId xmlns:p14="http://schemas.microsoft.com/office/powerpoint/2010/main" val="289755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Köszönet:</a:t>
            </a:r>
            <a:endParaRPr lang="hu-HU" dirty="0"/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Pálfiné Kovács Erika 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Sok-sok kolléga</a:t>
            </a:r>
          </a:p>
          <a:p>
            <a:endParaRPr lang="hu-HU" dirty="0"/>
          </a:p>
        </p:txBody>
      </p:sp>
      <p:pic>
        <p:nvPicPr>
          <p:cNvPr id="10" name="Kép helye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4" r="15174"/>
          <a:stretch>
            <a:fillRect/>
          </a:stretch>
        </p:blipFill>
        <p:spPr/>
      </p:pic>
      <p:sp>
        <p:nvSpPr>
          <p:cNvPr id="5" name="Dátum helye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371600" cy="365125"/>
          </a:xfrm>
        </p:spPr>
        <p:txBody>
          <a:bodyPr/>
          <a:lstStyle/>
          <a:p>
            <a:fld id="{8782B500-7E9A-4D84-84B8-4318C34A827F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7772400" y="6356350"/>
            <a:ext cx="1371600" cy="365125"/>
          </a:xfrm>
        </p:spPr>
        <p:txBody>
          <a:bodyPr/>
          <a:lstStyle/>
          <a:p>
            <a:fld id="{64735316-37D6-4B14-B6DD-FC387CA607D2}" type="slidenum">
              <a:rPr lang="hu-HU" smtClean="0"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985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Kinek szólhat ez a tanácsadás?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1. </a:t>
            </a:r>
            <a:r>
              <a:rPr lang="hu-HU" dirty="0" smtClean="0">
                <a:solidFill>
                  <a:schemeClr val="accent1"/>
                </a:solidFill>
              </a:rPr>
              <a:t>Már készen van a portfóliója és értékelték is</a:t>
            </a:r>
            <a:r>
              <a:rPr lang="hu-HU" dirty="0" smtClean="0">
                <a:solidFill>
                  <a:schemeClr val="accent1"/>
                </a:solidFill>
              </a:rPr>
              <a:t>.</a:t>
            </a:r>
            <a:r>
              <a:rPr lang="hu-HU" b="1" dirty="0">
                <a:solidFill>
                  <a:srgbClr val="FF0000"/>
                </a:solidFill>
                <a:latin typeface="Century Gothic"/>
              </a:rPr>
              <a:t> → </a:t>
            </a:r>
            <a:r>
              <a:rPr lang="hu-HU" b="1" dirty="0" smtClean="0">
                <a:solidFill>
                  <a:srgbClr val="FF0000"/>
                </a:solidFill>
                <a:latin typeface="Colonna MT" panose="04020805060202030203" pitchFamily="82" charset="0"/>
              </a:rPr>
              <a:t>nem</a:t>
            </a:r>
            <a:endParaRPr lang="hu-HU" dirty="0" smtClean="0">
              <a:solidFill>
                <a:schemeClr val="accent1"/>
              </a:solidFill>
            </a:endParaRPr>
          </a:p>
          <a:p>
            <a:r>
              <a:rPr lang="hu-HU" dirty="0" smtClean="0">
                <a:solidFill>
                  <a:schemeClr val="accent1"/>
                </a:solidFill>
              </a:rPr>
              <a:t>2. Már készen van a portfóliója és 2015-ben értékelik</a:t>
            </a:r>
            <a:r>
              <a:rPr lang="hu-HU" dirty="0" smtClean="0">
                <a:solidFill>
                  <a:schemeClr val="accent1"/>
                </a:solidFill>
              </a:rPr>
              <a:t>. </a:t>
            </a:r>
            <a:r>
              <a:rPr lang="hu-HU" b="1" dirty="0">
                <a:solidFill>
                  <a:srgbClr val="FF0000"/>
                </a:solidFill>
                <a:latin typeface="Century Gothic"/>
              </a:rPr>
              <a:t>→ </a:t>
            </a:r>
            <a:r>
              <a:rPr lang="hu-HU" b="1" dirty="0">
                <a:solidFill>
                  <a:srgbClr val="FF0000"/>
                </a:solidFill>
                <a:latin typeface="Colonna MT" panose="04020805060202030203" pitchFamily="82" charset="0"/>
              </a:rPr>
              <a:t>?</a:t>
            </a:r>
            <a:endParaRPr lang="hu-HU" dirty="0" smtClean="0">
              <a:solidFill>
                <a:schemeClr val="accent1"/>
              </a:solidFill>
            </a:endParaRPr>
          </a:p>
          <a:p>
            <a:r>
              <a:rPr lang="hu-HU" dirty="0" smtClean="0">
                <a:solidFill>
                  <a:schemeClr val="accent1"/>
                </a:solidFill>
              </a:rPr>
              <a:t>3. Már készen van a portfóliója és majd értékelik. </a:t>
            </a:r>
            <a:r>
              <a:rPr lang="hu-HU" b="1" dirty="0" smtClean="0">
                <a:solidFill>
                  <a:srgbClr val="FF0000"/>
                </a:solidFill>
                <a:latin typeface="Century Gothic"/>
              </a:rPr>
              <a:t>→ </a:t>
            </a:r>
            <a:r>
              <a:rPr lang="hu-HU" sz="1600" b="1" dirty="0" smtClean="0">
                <a:solidFill>
                  <a:srgbClr val="FF0000"/>
                </a:solidFill>
                <a:latin typeface="Colonna MT" panose="04020805060202030203" pitchFamily="82" charset="0"/>
              </a:rPr>
              <a:t>változtatható</a:t>
            </a:r>
          </a:p>
          <a:p>
            <a:r>
              <a:rPr lang="hu-HU" dirty="0" smtClean="0">
                <a:solidFill>
                  <a:schemeClr val="accent1"/>
                </a:solidFill>
              </a:rPr>
              <a:t>4. Most készíti a portfólióját.</a:t>
            </a:r>
          </a:p>
          <a:p>
            <a:r>
              <a:rPr lang="hu-HU" dirty="0" smtClean="0">
                <a:solidFill>
                  <a:schemeClr val="accent1"/>
                </a:solidFill>
              </a:rPr>
              <a:t>5. Az elkövetkező években akar portfóliót készíteni.</a:t>
            </a:r>
          </a:p>
          <a:p>
            <a:r>
              <a:rPr lang="hu-HU" dirty="0" smtClean="0">
                <a:solidFill>
                  <a:schemeClr val="accent1"/>
                </a:solidFill>
              </a:rPr>
              <a:t>6. Egyáltalán nem akar portfóliót készíteni</a:t>
            </a:r>
            <a:r>
              <a:rPr lang="hu-HU" dirty="0" smtClean="0">
                <a:solidFill>
                  <a:schemeClr val="accent1"/>
                </a:solidFill>
              </a:rPr>
              <a:t>. </a:t>
            </a:r>
            <a:r>
              <a:rPr lang="hu-HU" b="1" dirty="0">
                <a:solidFill>
                  <a:srgbClr val="FF0000"/>
                </a:solidFill>
                <a:latin typeface="Century Gothic"/>
              </a:rPr>
              <a:t>→ </a:t>
            </a:r>
            <a:r>
              <a:rPr lang="hu-HU" b="1" dirty="0">
                <a:solidFill>
                  <a:srgbClr val="FF0000"/>
                </a:solidFill>
                <a:latin typeface="Colonna MT" panose="04020805060202030203" pitchFamily="82" charset="0"/>
              </a:rPr>
              <a:t>?</a:t>
            </a:r>
            <a:endParaRPr lang="hu-HU" dirty="0" smtClean="0">
              <a:solidFill>
                <a:schemeClr val="accent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658141"/>
            <a:ext cx="5328592" cy="204452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164288" y="4203076"/>
            <a:ext cx="15327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Kor</a:t>
            </a:r>
          </a:p>
          <a:p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Évek</a:t>
            </a:r>
            <a:endParaRPr lang="hu-H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Szakvizsga</a:t>
            </a:r>
          </a:p>
          <a:p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Doktorátus</a:t>
            </a:r>
          </a:p>
          <a:p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Ambíció</a:t>
            </a:r>
          </a:p>
          <a:p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Egyéb</a:t>
            </a:r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6C33-DD1B-4329-B956-99ED69408198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050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E137-4D5C-4C1E-AB1D-0C487345A8DD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3</a:t>
            </a:fld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96944" cy="6372708"/>
          </a:xfr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7252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ALAPFOGALMAK</a:t>
            </a:r>
            <a:endParaRPr lang="hu-HU" dirty="0"/>
          </a:p>
        </p:txBody>
      </p:sp>
      <p:pic>
        <p:nvPicPr>
          <p:cNvPr id="7" name="Kép hely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" b="2518"/>
          <a:stretch>
            <a:fillRect/>
          </a:stretch>
        </p:blipFill>
        <p:spPr>
          <a:xfrm>
            <a:off x="3779912" y="1628800"/>
            <a:ext cx="4823184" cy="4572001"/>
          </a:xfr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807221" cy="4572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PORTFÓLIÓ</a:t>
            </a:r>
          </a:p>
          <a:p>
            <a:r>
              <a:rPr lang="hu-HU" sz="1600" dirty="0" smtClean="0"/>
              <a:t>dokumentumgyűjtemény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KOMPETENCIA (8)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Tudás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Képesség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Attitűd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SZTENDERD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kompetenciaszintek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INDIKÁTOR (77)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Kompetenciaelemek meglétét jelző tevékenység-leírás</a:t>
            </a:r>
            <a:endParaRPr lang="hu-HU" dirty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C5A2-8878-4B47-AB4C-73BCEFF11A74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905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E137-4D5C-4C1E-AB1D-0C487345A8DD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5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0"/>
            <a:ext cx="4931857" cy="6858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 rot="20124066">
            <a:off x="193327" y="2139379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jelenlegi állapot</a:t>
            </a:r>
            <a:endParaRPr lang="hu-H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787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Matek vagy nem matek?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2856"/>
            <a:ext cx="3423381" cy="2878435"/>
          </a:xfrm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827584" y="1484784"/>
            <a:ext cx="3288411" cy="1368152"/>
          </a:xfrm>
        </p:spPr>
        <p:txBody>
          <a:bodyPr>
            <a:normAutofit/>
          </a:bodyPr>
          <a:lstStyle/>
          <a:p>
            <a:pPr algn="ctr"/>
            <a:endParaRPr lang="hu-H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hu-HU" sz="2000" b="1" dirty="0" smtClean="0">
                <a:solidFill>
                  <a:schemeClr val="accent5">
                    <a:lumMod val="75000"/>
                  </a:schemeClr>
                </a:solidFill>
              </a:rPr>
              <a:t>Aki teheti, gondolkodjon el rajta!</a:t>
            </a:r>
          </a:p>
          <a:p>
            <a:endParaRPr lang="hu-HU" sz="20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hu-H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4" y="4393505"/>
            <a:ext cx="1666875" cy="19526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80" y="2780928"/>
            <a:ext cx="2047875" cy="2228850"/>
          </a:xfrm>
          <a:prstGeom prst="rect">
            <a:avLst/>
          </a:prstGeom>
        </p:spPr>
      </p:pic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561A-F6D4-4D29-9B56-5A3DB18E1AE2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061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Eldöntöttük: matek!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16832"/>
            <a:ext cx="4631641" cy="252028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3196952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hu-HU" sz="2000" dirty="0" smtClean="0">
                <a:solidFill>
                  <a:schemeClr val="accent5">
                    <a:lumMod val="75000"/>
                  </a:schemeClr>
                </a:solidFill>
              </a:rPr>
              <a:t>Kompetenciák áttanulmányozása.</a:t>
            </a:r>
          </a:p>
          <a:p>
            <a:endParaRPr lang="hu-HU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hu-HU" sz="2000" dirty="0" smtClean="0">
                <a:solidFill>
                  <a:schemeClr val="accent5">
                    <a:lumMod val="75000"/>
                  </a:schemeClr>
                </a:solidFill>
              </a:rPr>
              <a:t>Indikátorok áttanulmányozása.</a:t>
            </a:r>
          </a:p>
          <a:p>
            <a:endParaRPr lang="hu-HU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hu-HU" sz="2000" dirty="0" smtClean="0">
                <a:solidFill>
                  <a:schemeClr val="accent5">
                    <a:lumMod val="75000"/>
                  </a:schemeClr>
                </a:solidFill>
              </a:rPr>
              <a:t>Mit kell mindenképpen a portfólióban bizonyítani</a:t>
            </a:r>
            <a:r>
              <a:rPr lang="hu-HU" sz="20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AA0F-D29B-4AFD-A158-DDD36C3117DF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7</a:t>
            </a:fld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135968" y="5445224"/>
            <a:ext cx="4113627" cy="73866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LEHETŐLEG MINDENT!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930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KEZDETEK</a:t>
            </a:r>
            <a:endParaRPr lang="hu-HU" dirty="0"/>
          </a:p>
        </p:txBody>
      </p:sp>
      <p:pic>
        <p:nvPicPr>
          <p:cNvPr id="8" name="Kép helye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r="10494"/>
          <a:stretch>
            <a:fillRect/>
          </a:stretch>
        </p:blipFill>
        <p:spPr>
          <a:xfrm>
            <a:off x="4499991" y="2556643"/>
            <a:ext cx="3814195" cy="3615558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Képek, felvételek – engedélyek, szülő beleegyezés – </a:t>
            </a: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enyhébb megfogalmazás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Esetleírások, csoportprofil – név nélkül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Plágium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583D-0EF8-4045-83BE-43E02892D1CF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8</a:t>
            </a:fld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48680"/>
            <a:ext cx="4392488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ÖNREFLEXIÓ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583D-0EF8-4045-83BE-43E02892D1CF}" type="datetime1">
              <a:rPr lang="hu-HU" smtClean="0"/>
              <a:t>2014.10.15.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16-37D6-4B14-B6DD-FC387CA607D2}" type="slidenum">
              <a:rPr lang="hu-HU" smtClean="0"/>
              <a:t>9</a:t>
            </a:fld>
            <a:endParaRPr lang="hu-HU" dirty="0"/>
          </a:p>
        </p:txBody>
      </p:sp>
      <p:pic>
        <p:nvPicPr>
          <p:cNvPr id="12" name="Kép helye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7" b="21897"/>
          <a:stretch>
            <a:fillRect/>
          </a:stretch>
        </p:blipFill>
        <p:spPr>
          <a:xfrm>
            <a:off x="3779912" y="1484784"/>
            <a:ext cx="4823184" cy="4608512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 rot="20786207">
            <a:off x="499681" y="2904919"/>
            <a:ext cx="3671317" cy="1324744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chemeClr val="accent1"/>
                </a:solidFill>
              </a:rPr>
              <a:t>Ne hagyjuk a végére!</a:t>
            </a:r>
            <a:endParaRPr lang="hu-HU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4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dományos irodalom 16x9">
  <a:themeElements>
    <a:clrScheme name="Kemény köté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Bemutató 4</Template>
  <TotalTime>230</TotalTime>
  <Words>466</Words>
  <Application>Microsoft Office PowerPoint</Application>
  <PresentationFormat>Diavetítés a képernyőre (4:3 oldalarány)</PresentationFormat>
  <Paragraphs>164</Paragraphs>
  <Slides>17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Tudományos irodalom 16x9</vt:lpstr>
      <vt:lpstr>Tanácsok a portfólió készítéséhez</vt:lpstr>
      <vt:lpstr>Kinek szólhat ez a tanácsadás?</vt:lpstr>
      <vt:lpstr>PowerPoint bemutató</vt:lpstr>
      <vt:lpstr>ALAPFOGALMAK</vt:lpstr>
      <vt:lpstr>PowerPoint bemutató</vt:lpstr>
      <vt:lpstr>Matek vagy nem matek?</vt:lpstr>
      <vt:lpstr>Eldöntöttük: matek!</vt:lpstr>
      <vt:lpstr>A KEZDETEK</vt:lpstr>
      <vt:lpstr>ÖNREFLEXIÓ</vt:lpstr>
      <vt:lpstr>AMIT AZ ÓRATARTÁS KÖZBEN NEMIGEN LEHET BIZONYÍTANI</vt:lpstr>
      <vt:lpstr>AMIT AZ ÓRATARTÁS KÖZBEN NEMIGEN LEHET BIZONYÍTANI</vt:lpstr>
      <vt:lpstr>AMIT AZ ÓRATARTÁS KÖZBEN NEMIGEN LEHET BIZONYÍTANI</vt:lpstr>
      <vt:lpstr>PROBLÉMA</vt:lpstr>
      <vt:lpstr>LEHET, HOGY OLYAN ÓRÁT TARTUNK, HOGY NEHÉZ LESZ BIZONYÍTANI:</vt:lpstr>
      <vt:lpstr>MENEKÜLÉSI LEHETŐSÉG</vt:lpstr>
      <vt:lpstr>MEGELŐZÉS</vt:lpstr>
      <vt:lpstr>Köszönet: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Helga</dc:creator>
  <cp:lastModifiedBy>Helga</cp:lastModifiedBy>
  <cp:revision>19</cp:revision>
  <dcterms:created xsi:type="dcterms:W3CDTF">2014-10-13T04:19:11Z</dcterms:created>
  <dcterms:modified xsi:type="dcterms:W3CDTF">2014-10-15T05:23:04Z</dcterms:modified>
</cp:coreProperties>
</file>